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0691495" cy="7559675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png"/><Relationship Id="rId8" Type="http://schemas.openxmlformats.org/officeDocument/2006/relationships/image" Target="../media/image9.png"/><Relationship Id="rId7" Type="http://schemas.openxmlformats.org/officeDocument/2006/relationships/image" Target="../media/image8.png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5" Type="http://schemas.openxmlformats.org/officeDocument/2006/relationships/slideLayout" Target="../slideLayouts/slideLayout1.xml"/><Relationship Id="rId24" Type="http://schemas.openxmlformats.org/officeDocument/2006/relationships/image" Target="../media/image25.jpeg"/><Relationship Id="rId23" Type="http://schemas.openxmlformats.org/officeDocument/2006/relationships/image" Target="../media/image24.jpeg"/><Relationship Id="rId22" Type="http://schemas.openxmlformats.org/officeDocument/2006/relationships/image" Target="../media/image23.jpeg"/><Relationship Id="rId21" Type="http://schemas.openxmlformats.org/officeDocument/2006/relationships/image" Target="../media/image22.jpeg"/><Relationship Id="rId20" Type="http://schemas.openxmlformats.org/officeDocument/2006/relationships/image" Target="../media/image21.jpeg"/><Relationship Id="rId2" Type="http://schemas.openxmlformats.org/officeDocument/2006/relationships/image" Target="../media/image3.png"/><Relationship Id="rId19" Type="http://schemas.openxmlformats.org/officeDocument/2006/relationships/image" Target="../media/image20.jpeg"/><Relationship Id="rId18" Type="http://schemas.openxmlformats.org/officeDocument/2006/relationships/image" Target="../media/image19.jpeg"/><Relationship Id="rId17" Type="http://schemas.openxmlformats.org/officeDocument/2006/relationships/image" Target="../media/image18.jpeg"/><Relationship Id="rId16" Type="http://schemas.openxmlformats.org/officeDocument/2006/relationships/image" Target="../media/image17.jpeg"/><Relationship Id="rId15" Type="http://schemas.openxmlformats.org/officeDocument/2006/relationships/image" Target="../media/image16.jpeg"/><Relationship Id="rId14" Type="http://schemas.openxmlformats.org/officeDocument/2006/relationships/image" Target="../media/image15.jpeg"/><Relationship Id="rId13" Type="http://schemas.openxmlformats.org/officeDocument/2006/relationships/image" Target="../media/image14.jpeg"/><Relationship Id="rId12" Type="http://schemas.openxmlformats.org/officeDocument/2006/relationships/image" Target="../media/image13.jpeg"/><Relationship Id="rId11" Type="http://schemas.openxmlformats.org/officeDocument/2006/relationships/image" Target="../media/image12.jpeg"/><Relationship Id="rId10" Type="http://schemas.openxmlformats.org/officeDocument/2006/relationships/image" Target="../media/image11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4.jpeg"/><Relationship Id="rId1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6.png"/><Relationship Id="rId1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png"/><Relationship Id="rId1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2.png"/><Relationship Id="rId1" Type="http://schemas.openxmlformats.org/officeDocument/2006/relationships/image" Target="../media/image5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4.jpeg"/><Relationship Id="rId1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7.jpeg"/><Relationship Id="rId1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33997" y="2889008"/>
            <a:ext cx="10224007" cy="4319993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51186" y="236334"/>
            <a:ext cx="5537834" cy="2628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8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Portfolio</a:t>
            </a:r>
            <a:r>
              <a:rPr sz="1800" kern="0" spc="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</a:t>
            </a:r>
            <a:r>
              <a:rPr sz="18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</a:t>
            </a:r>
            <a:r>
              <a:rPr sz="18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张伯伦｜作品</a:t>
            </a:r>
            <a:r>
              <a:rPr sz="1800" kern="0" spc="-5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集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6"/>
          <p:cNvGraphicFramePr>
            <a:graphicFrameLocks noGrp="1"/>
          </p:cNvGraphicFramePr>
          <p:nvPr/>
        </p:nvGraphicFramePr>
        <p:xfrm>
          <a:off x="293560" y="1015630"/>
          <a:ext cx="4337685" cy="6162675"/>
        </p:xfrm>
        <a:graphic>
          <a:graphicData uri="http://schemas.openxmlformats.org/drawingml/2006/table">
            <a:tbl>
              <a:tblPr/>
              <a:tblGrid>
                <a:gridCol w="837564"/>
                <a:gridCol w="443865"/>
                <a:gridCol w="419734"/>
                <a:gridCol w="800100"/>
                <a:gridCol w="189229"/>
                <a:gridCol w="516890"/>
                <a:gridCol w="264795"/>
                <a:gridCol w="865505"/>
              </a:tblGrid>
              <a:tr h="2410460">
                <a:tc gridSpan="8">
                  <a:txBody>
                    <a:bodyPr/>
                    <a:lstStyle/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1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905" algn="l" rtl="0" eaLnBrk="0">
                        <a:lnSpc>
                          <a:spcPct val="85000"/>
                        </a:lnSpc>
                      </a:pP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素描习作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88669">
                <a:tc rowSpan="2" gridSpan="2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32205" algn="l" rtl="0" eaLnBrk="0">
                        <a:lnSpc>
                          <a:spcPct val="84000"/>
                        </a:lnSpc>
                        <a:spcBef>
                          <a:spcPts val="0"/>
                        </a:spcBef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夜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4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母亲的肖像</a:t>
                      </a:r>
                      <a:r>
                        <a:rPr sz="1000" kern="0" spc="6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    </a:t>
                      </a: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头像女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083310">
                <a:tc vMerge="1" gridSpan="2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gridSpan="3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8023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68935" algn="l" rtl="0" eaLnBrk="0">
                        <a:lnSpc>
                          <a:spcPct val="86000"/>
                        </a:lnSpc>
                      </a:pPr>
                      <a:r>
                        <a:rPr sz="1000" kern="0" spc="-2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头像女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175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摘耳环的女人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460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刘磊的肖像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8575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男人体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3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36575" algn="l" rtl="0" eaLnBrk="0">
                        <a:lnSpc>
                          <a:spcPct val="84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御姐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e 8"/>
          <p:cNvGraphicFramePr>
            <a:graphicFrameLocks noGrp="1"/>
          </p:cNvGraphicFramePr>
          <p:nvPr/>
        </p:nvGraphicFramePr>
        <p:xfrm>
          <a:off x="4860000" y="4773179"/>
          <a:ext cx="5345430" cy="2400300"/>
        </p:xfrm>
        <a:graphic>
          <a:graphicData uri="http://schemas.openxmlformats.org/drawingml/2006/table">
            <a:tbl>
              <a:tblPr/>
              <a:tblGrid>
                <a:gridCol w="1262380"/>
                <a:gridCol w="2143760"/>
                <a:gridCol w="1318894"/>
                <a:gridCol w="620394"/>
              </a:tblGrid>
              <a:tr h="525780">
                <a:tc gridSpan="4">
                  <a:txBody>
                    <a:bodyPr/>
                    <a:lstStyle/>
                    <a:p>
                      <a:pPr algn="l" rtl="0" eaLnBrk="0">
                        <a:lnSpc>
                          <a:spcPct val="17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5207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200" kern="0" spc="-20" dirty="0">
                          <a:solidFill>
                            <a:srgbClr val="231F2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个人创作</a:t>
                      </a:r>
                      <a:endParaRPr sz="12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7452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83439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素描稿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2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23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52120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2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哈萨克族新娘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>
                      <a:noFill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2" name="group 2"/>
          <p:cNvGrpSpPr/>
          <p:nvPr/>
        </p:nvGrpSpPr>
        <p:grpSpPr>
          <a:xfrm rot="21600000">
            <a:off x="293560" y="1119606"/>
            <a:ext cx="4337843" cy="1787925"/>
            <a:chOff x="0" y="0"/>
            <a:chExt cx="4337843" cy="1787925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4337843" cy="1787925"/>
            </a:xfrm>
            <a:prstGeom prst="rect">
              <a:avLst/>
            </a:prstGeom>
          </p:spPr>
        </p:pic>
        <p:sp>
          <p:nvSpPr>
            <p:cNvPr id="12" name="textbox 12"/>
            <p:cNvSpPr/>
            <p:nvPr/>
          </p:nvSpPr>
          <p:spPr>
            <a:xfrm>
              <a:off x="842236" y="628065"/>
              <a:ext cx="1768475" cy="15493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5000"/>
                </a:lnSpc>
              </a:pPr>
              <a:r>
                <a:rPr sz="1000" kern="0" spc="-20" dirty="0">
                  <a:solidFill>
                    <a:srgbClr val="292928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张伯伦</a:t>
              </a:r>
              <a:r>
                <a:rPr sz="1000" kern="0" spc="20" dirty="0">
                  <a:solidFill>
                    <a:srgbClr val="292928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             </a:t>
              </a:r>
              <a:r>
                <a:rPr sz="1000" kern="0" spc="-20" dirty="0">
                  <a:solidFill>
                    <a:srgbClr val="292928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参展经历</a:t>
              </a:r>
              <a:endParaRPr sz="10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aphicFrame>
        <p:nvGraphicFramePr>
          <p:cNvPr id="14" name="table 14"/>
          <p:cNvGraphicFramePr>
            <a:graphicFrameLocks noGrp="1"/>
          </p:cNvGraphicFramePr>
          <p:nvPr/>
        </p:nvGraphicFramePr>
        <p:xfrm>
          <a:off x="6098825" y="1119606"/>
          <a:ext cx="3609340" cy="1687829"/>
        </p:xfrm>
        <a:graphic>
          <a:graphicData uri="http://schemas.openxmlformats.org/drawingml/2006/table">
            <a:tbl>
              <a:tblPr/>
              <a:tblGrid>
                <a:gridCol w="1206500"/>
                <a:gridCol w="1188085"/>
                <a:gridCol w="1214755"/>
              </a:tblGrid>
              <a:tr h="16878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8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393065" algn="l" rtl="0" eaLnBrk="0">
                        <a:lnSpc>
                          <a:spcPct val="85000"/>
                        </a:lnSpc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远眺库尔德宁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247650" algn="l" rtl="0" eaLnBrk="0">
                        <a:lnSpc>
                          <a:spcPct val="85000"/>
                        </a:lnSpc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远眺司马台长城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9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498475" algn="l" rtl="0" eaLnBrk="0">
                        <a:lnSpc>
                          <a:spcPct val="85000"/>
                        </a:lnSpc>
                        <a:spcBef>
                          <a:spcPts val="5"/>
                        </a:spcBef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远望古北口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6152824" y="5400005"/>
          <a:ext cx="2087879" cy="1694180"/>
        </p:xfrm>
        <a:graphic>
          <a:graphicData uri="http://schemas.openxmlformats.org/drawingml/2006/table">
            <a:tbl>
              <a:tblPr/>
              <a:tblGrid>
                <a:gridCol w="2087879"/>
              </a:tblGrid>
              <a:tr h="831214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5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06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767080" algn="l" rtl="0" eaLnBrk="0">
                        <a:lnSpc>
                          <a:spcPct val="86000"/>
                        </a:lnSpc>
                        <a:spcBef>
                          <a:spcPts val="5"/>
                        </a:spcBef>
                      </a:pPr>
                      <a:r>
                        <a:rPr sz="1000" kern="0" spc="-4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哈萨克族新娘</a:t>
                      </a:r>
                      <a:r>
                        <a:rPr sz="1000" kern="0" spc="-13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4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-</a:t>
                      </a:r>
                      <a:r>
                        <a:rPr sz="1000" kern="0" spc="-22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1000" kern="0" spc="-4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色彩稿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6296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graphicFrame>
        <p:nvGraphicFramePr>
          <p:cNvPr id="18" name="table 18"/>
          <p:cNvGraphicFramePr>
            <a:graphicFrameLocks noGrp="1"/>
          </p:cNvGraphicFramePr>
          <p:nvPr/>
        </p:nvGraphicFramePr>
        <p:xfrm>
          <a:off x="1598824" y="3527155"/>
          <a:ext cx="1362075" cy="1687830"/>
        </p:xfrm>
        <a:graphic>
          <a:graphicData uri="http://schemas.openxmlformats.org/drawingml/2006/table">
            <a:tbl>
              <a:tblPr/>
              <a:tblGrid>
                <a:gridCol w="1362075"/>
              </a:tblGrid>
              <a:tr h="72072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7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118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algn="l" rtl="0" eaLnBrk="0">
                        <a:lnSpc>
                          <a:spcPct val="7000"/>
                        </a:lnSpc>
                      </a:pPr>
                      <a:endParaRPr sz="1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1162050" algn="l" rtl="0" eaLnBrk="0">
                        <a:lnSpc>
                          <a:spcPct val="80000"/>
                        </a:lnSpc>
                      </a:pPr>
                      <a:r>
                        <a:rPr sz="1000" kern="0" spc="-10" dirty="0">
                          <a:solidFill>
                            <a:srgbClr val="292928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昼</a:t>
                      </a:r>
                      <a:endParaRPr sz="10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67105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sz="10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</a:txBody>
                  <a:tcPr marL="0" marR="0" marT="0" marB="0" vert="horz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20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909299" y="2979013"/>
            <a:ext cx="1138699" cy="1737682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06000" y="4230958"/>
            <a:ext cx="1245126" cy="959136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656000" y="4248005"/>
            <a:ext cx="1255259" cy="950638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6955199" y="6246005"/>
            <a:ext cx="1221690" cy="812341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8291527" y="6246005"/>
            <a:ext cx="1212472" cy="818388"/>
          </a:xfrm>
          <a:prstGeom prst="rect">
            <a:avLst/>
          </a:prstGeom>
        </p:spPr>
      </p:pic>
      <p:pic>
        <p:nvPicPr>
          <p:cNvPr id="30" name="picture 3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1600000">
            <a:off x="4888801" y="6234163"/>
            <a:ext cx="1203171" cy="821359"/>
          </a:xfrm>
          <a:prstGeom prst="rect">
            <a:avLst/>
          </a:prstGeom>
        </p:spPr>
      </p:pic>
      <p:pic>
        <p:nvPicPr>
          <p:cNvPr id="32" name="picture 3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1600000">
            <a:off x="6170193" y="3879011"/>
            <a:ext cx="1128814" cy="837692"/>
          </a:xfrm>
          <a:prstGeom prst="rect">
            <a:avLst/>
          </a:prstGeom>
        </p:spPr>
      </p:pic>
      <p:pic>
        <p:nvPicPr>
          <p:cNvPr id="34" name="picture 3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1600000">
            <a:off x="4924800" y="1980877"/>
            <a:ext cx="1126354" cy="798302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600000">
            <a:off x="6156007" y="1980014"/>
            <a:ext cx="1096438" cy="800028"/>
          </a:xfrm>
          <a:prstGeom prst="rect">
            <a:avLst/>
          </a:prstGeom>
        </p:spPr>
      </p:pic>
      <p:pic>
        <p:nvPicPr>
          <p:cNvPr id="38" name="picture 38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21600000">
            <a:off x="7364476" y="1980006"/>
            <a:ext cx="1072245" cy="804027"/>
          </a:xfrm>
          <a:prstGeom prst="rect">
            <a:avLst/>
          </a:prstGeom>
        </p:spPr>
      </p:pic>
      <p:sp>
        <p:nvSpPr>
          <p:cNvPr id="40" name="rect 40"/>
          <p:cNvSpPr/>
          <p:nvPr/>
        </p:nvSpPr>
        <p:spPr>
          <a:xfrm>
            <a:off x="9689999" y="5428157"/>
            <a:ext cx="516001" cy="1664500"/>
          </a:xfrm>
          <a:prstGeom prst="rect">
            <a:avLst/>
          </a:prstGeom>
          <a:solidFill>
            <a:srgbClr val="ECED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42" name="picture 4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21600000">
            <a:off x="8563198" y="1980463"/>
            <a:ext cx="1068642" cy="803675"/>
          </a:xfrm>
          <a:prstGeom prst="rect">
            <a:avLst/>
          </a:prstGeom>
        </p:spPr>
      </p:pic>
      <p:pic>
        <p:nvPicPr>
          <p:cNvPr id="44" name="picture 4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21600000">
            <a:off x="1196999" y="6088455"/>
            <a:ext cx="762212" cy="965270"/>
          </a:xfrm>
          <a:prstGeom prst="rect">
            <a:avLst/>
          </a:prstGeom>
        </p:spPr>
      </p:pic>
      <p:pic>
        <p:nvPicPr>
          <p:cNvPr id="46" name="picture 46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1600000">
            <a:off x="3535824" y="6083160"/>
            <a:ext cx="757175" cy="970711"/>
          </a:xfrm>
          <a:prstGeom prst="rect">
            <a:avLst/>
          </a:prstGeom>
        </p:spPr>
      </p:pic>
      <p:pic>
        <p:nvPicPr>
          <p:cNvPr id="48" name="picture 48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21600000">
            <a:off x="3787071" y="4246790"/>
            <a:ext cx="750942" cy="955141"/>
          </a:xfrm>
          <a:prstGeom prst="rect">
            <a:avLst/>
          </a:prstGeom>
        </p:spPr>
      </p:pic>
      <p:pic>
        <p:nvPicPr>
          <p:cNvPr id="50" name="picture 5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21600000">
            <a:off x="306006" y="6104935"/>
            <a:ext cx="747128" cy="955515"/>
          </a:xfrm>
          <a:prstGeom prst="rect">
            <a:avLst/>
          </a:prstGeom>
        </p:spPr>
      </p:pic>
      <p:pic>
        <p:nvPicPr>
          <p:cNvPr id="52" name="picture 52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 rot="21600000">
            <a:off x="2026860" y="6088455"/>
            <a:ext cx="729827" cy="964803"/>
          </a:xfrm>
          <a:prstGeom prst="rect">
            <a:avLst/>
          </a:prstGeom>
        </p:spPr>
      </p:pic>
      <p:pic>
        <p:nvPicPr>
          <p:cNvPr id="54" name="picture 54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21600000">
            <a:off x="3006000" y="4246784"/>
            <a:ext cx="738348" cy="952355"/>
          </a:xfrm>
          <a:prstGeom prst="rect">
            <a:avLst/>
          </a:prstGeom>
        </p:spPr>
      </p:pic>
      <p:sp>
        <p:nvSpPr>
          <p:cNvPr id="56" name="rect 56"/>
          <p:cNvSpPr/>
          <p:nvPr/>
        </p:nvSpPr>
        <p:spPr>
          <a:xfrm>
            <a:off x="9815995" y="1147750"/>
            <a:ext cx="390004" cy="1664499"/>
          </a:xfrm>
          <a:prstGeom prst="rect">
            <a:avLst/>
          </a:prstGeom>
          <a:solidFill>
            <a:srgbClr val="ECEDEC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58" name="picture 58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21600000">
            <a:off x="2817000" y="6086190"/>
            <a:ext cx="648434" cy="968596"/>
          </a:xfrm>
          <a:prstGeom prst="rect">
            <a:avLst/>
          </a:prstGeom>
        </p:spPr>
      </p:pic>
      <p:pic>
        <p:nvPicPr>
          <p:cNvPr id="60" name="picture 60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 rot="21600000">
            <a:off x="6216081" y="6231605"/>
            <a:ext cx="696858" cy="836031"/>
          </a:xfrm>
          <a:prstGeom prst="rect">
            <a:avLst/>
          </a:prstGeom>
        </p:spPr>
      </p:pic>
      <p:pic>
        <p:nvPicPr>
          <p:cNvPr id="62" name="picture 62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 rot="21600000">
            <a:off x="8088714" y="3830623"/>
            <a:ext cx="679898" cy="849382"/>
          </a:xfrm>
          <a:prstGeom prst="rect">
            <a:avLst/>
          </a:prstGeom>
        </p:spPr>
      </p:pic>
      <p:pic>
        <p:nvPicPr>
          <p:cNvPr id="64" name="picture 64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rot="21600000">
            <a:off x="9542653" y="3831196"/>
            <a:ext cx="639343" cy="849956"/>
          </a:xfrm>
          <a:prstGeom prst="rect">
            <a:avLst/>
          </a:prstGeom>
        </p:spPr>
      </p:pic>
      <p:pic>
        <p:nvPicPr>
          <p:cNvPr id="66" name="picture 6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 rot="21600000">
            <a:off x="8846674" y="3831196"/>
            <a:ext cx="627509" cy="851052"/>
          </a:xfrm>
          <a:prstGeom prst="rect">
            <a:avLst/>
          </a:prstGeom>
        </p:spPr>
      </p:pic>
      <p:pic>
        <p:nvPicPr>
          <p:cNvPr id="68" name="picture 6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 rot="21600000">
            <a:off x="7424998" y="3830243"/>
            <a:ext cx="590956" cy="848968"/>
          </a:xfrm>
          <a:prstGeom prst="rect">
            <a:avLst/>
          </a:prstGeom>
        </p:spPr>
      </p:pic>
      <p:sp>
        <p:nvSpPr>
          <p:cNvPr id="70" name="textbox 70"/>
          <p:cNvSpPr/>
          <p:nvPr/>
        </p:nvSpPr>
        <p:spPr>
          <a:xfrm>
            <a:off x="6525213" y="3134478"/>
            <a:ext cx="782955" cy="6165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78000"/>
              </a:lnSpc>
            </a:pP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远眺宝塔山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ts val="1815"/>
              </a:lnSpc>
            </a:pP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雾中的宝塔山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7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5"/>
              </a:spcBef>
            </a:pP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黄河边的情侣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2" name="textbox 72"/>
          <p:cNvSpPr/>
          <p:nvPr/>
        </p:nvSpPr>
        <p:spPr>
          <a:xfrm>
            <a:off x="319191" y="275822"/>
            <a:ext cx="438784" cy="2419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4000"/>
              </a:lnSpc>
            </a:pPr>
            <a:r>
              <a:rPr sz="1700" kern="0" spc="-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目录</a:t>
            </a:r>
            <a:endParaRPr sz="17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4" name="textbox 74"/>
          <p:cNvSpPr/>
          <p:nvPr/>
        </p:nvSpPr>
        <p:spPr>
          <a:xfrm>
            <a:off x="280634" y="750410"/>
            <a:ext cx="629919" cy="1822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个人简介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6" name="textbox 76"/>
          <p:cNvSpPr/>
          <p:nvPr/>
        </p:nvSpPr>
        <p:spPr>
          <a:xfrm>
            <a:off x="4900043" y="751325"/>
            <a:ext cx="629284" cy="180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油画写生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78" name="textbox 78"/>
          <p:cNvSpPr/>
          <p:nvPr/>
        </p:nvSpPr>
        <p:spPr>
          <a:xfrm>
            <a:off x="7476008" y="2968468"/>
            <a:ext cx="609600" cy="1809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200" kern="0" spc="-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肖像写生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0" name="textbox 80"/>
          <p:cNvSpPr/>
          <p:nvPr/>
        </p:nvSpPr>
        <p:spPr>
          <a:xfrm>
            <a:off x="3541777" y="354179"/>
            <a:ext cx="749300" cy="1308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800" b="1" kern="0" spc="60" dirty="0">
                <a:solidFill>
                  <a:srgbClr val="231F2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  <a:cs typeface="Times New Roman" panose="02020603050405020304"/>
              </a:rPr>
              <a:t>Contents page</a:t>
            </a:r>
            <a:endParaRPr sz="800" dirty="0">
              <a:latin typeface="Times New Roman" panose="02020603050405020304"/>
              <a:ea typeface="Times New Roman" panose="02020603050405020304"/>
              <a:cs typeface="Times New Roman" panose="02020603050405020304"/>
            </a:endParaRPr>
          </a:p>
        </p:txBody>
      </p:sp>
      <p:sp>
        <p:nvSpPr>
          <p:cNvPr id="82" name="textbox 82"/>
          <p:cNvSpPr/>
          <p:nvPr/>
        </p:nvSpPr>
        <p:spPr>
          <a:xfrm>
            <a:off x="5540490" y="1775054"/>
            <a:ext cx="529590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恰西风景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4" name="path 84"/>
          <p:cNvSpPr/>
          <p:nvPr/>
        </p:nvSpPr>
        <p:spPr>
          <a:xfrm>
            <a:off x="4877999" y="1015630"/>
            <a:ext cx="5328005" cy="6350"/>
          </a:xfrm>
          <a:custGeom>
            <a:avLst/>
            <a:gdLst/>
            <a:ahLst/>
            <a:cxnLst/>
            <a:rect l="0" t="0" r="0" b="0"/>
            <a:pathLst>
              <a:path w="8390" h="10">
                <a:moveTo>
                  <a:pt x="0" y="5"/>
                </a:moveTo>
                <a:lnTo>
                  <a:pt x="8390" y="5"/>
                </a:lnTo>
              </a:path>
            </a:pathLst>
          </a:custGeom>
          <a:noFill/>
          <a:ln w="6350" cap="flat">
            <a:solidFill>
              <a:srgbClr val="231F20">
                <a:alpha val="81960"/>
              </a:srgbClr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6" name="path 86"/>
          <p:cNvSpPr/>
          <p:nvPr/>
        </p:nvSpPr>
        <p:spPr>
          <a:xfrm>
            <a:off x="7433999" y="3233230"/>
            <a:ext cx="2772003" cy="6350"/>
          </a:xfrm>
          <a:custGeom>
            <a:avLst/>
            <a:gdLst/>
            <a:ahLst/>
            <a:cxnLst/>
            <a:rect l="0" t="0" r="0" b="0"/>
            <a:pathLst>
              <a:path w="4365" h="10">
                <a:moveTo>
                  <a:pt x="0" y="5"/>
                </a:moveTo>
                <a:lnTo>
                  <a:pt x="4365" y="5"/>
                </a:lnTo>
              </a:path>
            </a:pathLst>
          </a:custGeom>
          <a:noFill/>
          <a:ln w="6350" cap="flat">
            <a:solidFill>
              <a:srgbClr val="231F20">
                <a:alpha val="81960"/>
              </a:srgbClr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88" name="path 88"/>
          <p:cNvSpPr/>
          <p:nvPr/>
        </p:nvSpPr>
        <p:spPr>
          <a:xfrm>
            <a:off x="4860000" y="2901181"/>
            <a:ext cx="2497506" cy="6350"/>
          </a:xfrm>
          <a:custGeom>
            <a:avLst/>
            <a:gdLst/>
            <a:ahLst/>
            <a:cxnLst/>
            <a:rect l="0" t="0" r="0" b="0"/>
            <a:pathLst>
              <a:path w="3933" h="10">
                <a:moveTo>
                  <a:pt x="0" y="5"/>
                </a:moveTo>
                <a:lnTo>
                  <a:pt x="3933" y="5"/>
                </a:lnTo>
              </a:path>
            </a:pathLst>
          </a:custGeom>
          <a:noFill/>
          <a:ln w="6350" cap="flat">
            <a:solidFill>
              <a:srgbClr val="231F20">
                <a:alpha val="81960"/>
              </a:srgbClr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0" name="path 90"/>
          <p:cNvSpPr/>
          <p:nvPr/>
        </p:nvSpPr>
        <p:spPr>
          <a:xfrm>
            <a:off x="6087174" y="3005156"/>
            <a:ext cx="6350" cy="1688401"/>
          </a:xfrm>
          <a:custGeom>
            <a:avLst/>
            <a:gdLst/>
            <a:ahLst/>
            <a:cxnLst/>
            <a:rect l="0" t="0" r="0" b="0"/>
            <a:pathLst>
              <a:path w="10" h="2658">
                <a:moveTo>
                  <a:pt x="5" y="0"/>
                </a:moveTo>
                <a:lnTo>
                  <a:pt x="5" y="2658"/>
                </a:lnTo>
              </a:path>
            </a:pathLst>
          </a:custGeom>
          <a:noFill/>
          <a:ln w="6350" cap="flat">
            <a:solidFill>
              <a:srgbClr val="231F20">
                <a:alpha val="81960"/>
              </a:srgbClr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92" name="path 92"/>
          <p:cNvSpPr/>
          <p:nvPr/>
        </p:nvSpPr>
        <p:spPr>
          <a:xfrm>
            <a:off x="7356175" y="3005156"/>
            <a:ext cx="6350" cy="1688401"/>
          </a:xfrm>
          <a:custGeom>
            <a:avLst/>
            <a:gdLst/>
            <a:ahLst/>
            <a:cxnLst/>
            <a:rect l="0" t="0" r="0" b="0"/>
            <a:pathLst>
              <a:path w="10" h="2658">
                <a:moveTo>
                  <a:pt x="5" y="0"/>
                </a:moveTo>
                <a:lnTo>
                  <a:pt x="5" y="2658"/>
                </a:lnTo>
              </a:path>
            </a:pathLst>
          </a:custGeom>
          <a:noFill/>
          <a:ln w="6350" cap="flat">
            <a:solidFill>
              <a:srgbClr val="231F20">
                <a:alpha val="81960"/>
              </a:srgbClr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picture 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2"/>
            <a:ext cx="10692003" cy="7559992"/>
          </a:xfrm>
          <a:prstGeom prst="rect">
            <a:avLst/>
          </a:prstGeom>
        </p:spPr>
      </p:pic>
      <p:sp>
        <p:nvSpPr>
          <p:cNvPr id="96" name="textbox 96"/>
          <p:cNvSpPr/>
          <p:nvPr/>
        </p:nvSpPr>
        <p:spPr>
          <a:xfrm>
            <a:off x="4078559" y="217563"/>
            <a:ext cx="932180" cy="2603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个人简介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8" name="path 98"/>
          <p:cNvSpPr/>
          <p:nvPr/>
        </p:nvSpPr>
        <p:spPr>
          <a:xfrm>
            <a:off x="3846083" y="162007"/>
            <a:ext cx="6350" cy="6966001"/>
          </a:xfrm>
          <a:custGeom>
            <a:avLst/>
            <a:gdLst/>
            <a:ahLst/>
            <a:cxnLst/>
            <a:rect l="0" t="0" r="0" b="0"/>
            <a:pathLst>
              <a:path w="10" h="10970">
                <a:moveTo>
                  <a:pt x="5" y="0"/>
                </a:moveTo>
                <a:lnTo>
                  <a:pt x="5" y="10970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00" name="textbox 100"/>
          <p:cNvSpPr/>
          <p:nvPr/>
        </p:nvSpPr>
        <p:spPr>
          <a:xfrm>
            <a:off x="214044" y="240880"/>
            <a:ext cx="261620" cy="2235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1800" kern="0" spc="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01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 102"/>
          <p:cNvSpPr/>
          <p:nvPr/>
        </p:nvSpPr>
        <p:spPr>
          <a:xfrm>
            <a:off x="0" y="12"/>
            <a:ext cx="10692003" cy="7559992"/>
          </a:xfrm>
          <a:prstGeom prst="rect">
            <a:avLst/>
          </a:prstGeom>
          <a:solidFill>
            <a:srgbClr val="E2E4E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4598035" y="3189923"/>
            <a:ext cx="5620815" cy="4203692"/>
          </a:xfrm>
          <a:prstGeom prst="rect">
            <a:avLst/>
          </a:prstGeom>
        </p:spPr>
      </p:pic>
      <p:sp>
        <p:nvSpPr>
          <p:cNvPr id="106" name="textbox 106"/>
          <p:cNvSpPr/>
          <p:nvPr/>
        </p:nvSpPr>
        <p:spPr>
          <a:xfrm>
            <a:off x="4586554" y="241134"/>
            <a:ext cx="5648325" cy="279463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8415" algn="l" rtl="0" eaLnBrk="0">
              <a:lnSpc>
                <a:spcPct val="85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张伯伦</a:t>
            </a:r>
            <a:r>
              <a:rPr sz="12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1978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年出身于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北京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3495" algn="l" rtl="0" eaLnBrk="0">
              <a:lnSpc>
                <a:spcPct val="81000"/>
              </a:lnSpc>
              <a:spcBef>
                <a:spcPts val="320"/>
              </a:spcBef>
            </a:pP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1999</a:t>
            </a:r>
            <a:r>
              <a:rPr sz="1200" kern="0" spc="-2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2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2003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就读于中央民族大学美术学院油画专业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ts val="1580"/>
              </a:lnSpc>
            </a:pP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2003</a:t>
            </a:r>
            <a:r>
              <a:rPr sz="1200" kern="0" spc="-2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2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2004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年就读于法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国利摩日欧比松国立美术学院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ts val="1540"/>
              </a:lnSpc>
            </a:pP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2004</a:t>
            </a:r>
            <a:r>
              <a:rPr sz="1200" kern="0" spc="-2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2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2006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年就读于法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国巴黎国立高等美术学院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ct val="86000"/>
              </a:lnSpc>
              <a:spcBef>
                <a:spcPts val="355"/>
              </a:spcBef>
            </a:pP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</a:t>
            </a:r>
            <a:r>
              <a:rPr sz="1200" kern="0" spc="-2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2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年就读于中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央美术学院贺羽教授研究生</a:t>
            </a:r>
            <a:endParaRPr sz="1200" kern="0" spc="0" dirty="0">
              <a:solidFill>
                <a:srgbClr val="231F2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ct val="86000"/>
              </a:lnSpc>
              <a:spcBef>
                <a:spcPts val="355"/>
              </a:spcBef>
            </a:pPr>
            <a:r>
              <a:rPr lang="en-US" sz="1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2026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年考入中央美术学院研究生院油画本体语言研究博士，导师李荣琳、贺羽教授</a:t>
            </a:r>
            <a:endParaRPr lang="zh-CN" altLang="en-US"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ct val="86000"/>
              </a:lnSpc>
              <a:spcBef>
                <a:spcPts val="355"/>
              </a:spcBef>
            </a:pPr>
            <a:endParaRPr lang="zh-CN" altLang="en-US" sz="1200" kern="0" spc="50" dirty="0">
              <a:solidFill>
                <a:srgbClr val="231F2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ct val="86000"/>
              </a:lnSpc>
              <a:spcBef>
                <a:spcPts val="355"/>
              </a:spcBef>
            </a:pP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Chamberlain</a:t>
            </a:r>
            <a:r>
              <a:rPr sz="10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was</a:t>
            </a:r>
            <a:r>
              <a:rPr sz="1000" kern="0" spc="-2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born</a:t>
            </a:r>
            <a:r>
              <a:rPr sz="10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0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Beijing</a:t>
            </a:r>
            <a:r>
              <a:rPr sz="10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1978.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7780" indent="635" algn="l" rtl="0" eaLnBrk="0">
              <a:lnSpc>
                <a:spcPct val="98000"/>
              </a:lnSpc>
              <a:spcBef>
                <a:spcPts val="180"/>
              </a:spcBef>
            </a:pP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From</a:t>
            </a:r>
            <a:r>
              <a:rPr sz="1000" kern="0" spc="-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1999</a:t>
            </a:r>
            <a:r>
              <a:rPr sz="10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2003,</a:t>
            </a:r>
            <a:r>
              <a:rPr sz="1000" kern="0" spc="-2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</a:t>
            </a:r>
            <a:r>
              <a:rPr sz="1000" kern="0" spc="-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majored</a:t>
            </a:r>
            <a:r>
              <a:rPr sz="1000" kern="0" spc="-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oil</a:t>
            </a:r>
            <a:r>
              <a:rPr sz="1000" kern="0" spc="-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painting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at</a:t>
            </a:r>
            <a:r>
              <a:rPr sz="1000" kern="0" spc="-1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School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0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Fine</a:t>
            </a:r>
            <a:r>
              <a:rPr sz="10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Arts,</a:t>
            </a:r>
            <a:r>
              <a:rPr sz="1000" kern="0" spc="-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Minzu</a:t>
            </a:r>
            <a:r>
              <a:rPr sz="10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University</a:t>
            </a:r>
            <a:r>
              <a:rPr sz="1000" kern="0" spc="-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000" kern="0" spc="-3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China.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8415" algn="l" rtl="0" eaLnBrk="0">
              <a:lnSpc>
                <a:spcPct val="98000"/>
              </a:lnSpc>
              <a:spcBef>
                <a:spcPts val="165"/>
              </a:spcBef>
            </a:pPr>
            <a:r>
              <a:rPr sz="1000" kern="0" spc="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From 2003</a:t>
            </a:r>
            <a:r>
              <a:rPr sz="1000" kern="0" spc="-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 2004,</a:t>
            </a:r>
            <a:r>
              <a:rPr sz="1000" kern="0" spc="-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 studied</a:t>
            </a:r>
            <a:r>
              <a:rPr sz="10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at</a:t>
            </a:r>
            <a:r>
              <a:rPr sz="10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0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Ecole</a:t>
            </a:r>
            <a:r>
              <a:rPr sz="1000" kern="0" spc="-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Nationale</a:t>
            </a:r>
            <a:r>
              <a:rPr sz="10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des</a:t>
            </a:r>
            <a:r>
              <a:rPr sz="10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Beaux-arts,</a:t>
            </a:r>
            <a:r>
              <a:rPr sz="10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Limoges,</a:t>
            </a:r>
            <a:r>
              <a:rPr sz="10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Fran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ce.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5715" algn="l" rtl="0" eaLnBrk="0">
              <a:lnSpc>
                <a:spcPct val="97000"/>
              </a:lnSpc>
              <a:spcBef>
                <a:spcPts val="180"/>
              </a:spcBef>
            </a:pP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From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2004</a:t>
            </a:r>
            <a:r>
              <a:rPr sz="10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2006,</a:t>
            </a:r>
            <a:r>
              <a:rPr sz="1000" kern="0" spc="-2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</a:t>
            </a:r>
            <a:r>
              <a:rPr sz="1000" kern="0" spc="-1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studied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at</a:t>
            </a:r>
            <a:r>
              <a:rPr sz="10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Ecole</a:t>
            </a:r>
            <a:r>
              <a:rPr sz="1000" kern="0" spc="-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Nat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ionale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Superieure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des</a:t>
            </a:r>
            <a:r>
              <a:rPr sz="10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Beaux-</a:t>
            </a:r>
            <a:r>
              <a:rPr sz="10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Arts</a:t>
            </a:r>
            <a:r>
              <a:rPr sz="10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0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Paris</a:t>
            </a:r>
            <a:r>
              <a:rPr sz="10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,</a:t>
            </a:r>
            <a:r>
              <a:rPr sz="10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France</a:t>
            </a:r>
            <a:r>
              <a:rPr sz="10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5715" algn="l" rtl="0" eaLnBrk="0">
              <a:lnSpc>
                <a:spcPct val="98000"/>
              </a:lnSpc>
              <a:spcBef>
                <a:spcPts val="215"/>
              </a:spcBef>
            </a:pP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From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</a:t>
            </a:r>
            <a:r>
              <a:rPr sz="1000" kern="0" spc="-1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</a:t>
            </a:r>
            <a:r>
              <a:rPr sz="1000" kern="0" spc="-1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2024,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studied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as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</a:t>
            </a:r>
            <a:r>
              <a:rPr sz="1000" kern="0" spc="-1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graduate</a:t>
            </a:r>
            <a:r>
              <a:rPr sz="1000" kern="0" spc="-1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student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0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Professor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</a:t>
            </a:r>
            <a:r>
              <a:rPr sz="1000" kern="0" spc="-1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Yu</a:t>
            </a:r>
            <a:r>
              <a:rPr sz="1000" kern="0" spc="-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0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0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Central</a:t>
            </a:r>
            <a:r>
              <a:rPr sz="1000" kern="0" spc="-2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Ac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ademy</a:t>
            </a:r>
            <a:r>
              <a:rPr sz="10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000" kern="0" spc="-3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Fine</a:t>
            </a:r>
            <a:r>
              <a:rPr sz="1000" kern="0" spc="-2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Arts.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8" name="textbox 108"/>
          <p:cNvSpPr/>
          <p:nvPr/>
        </p:nvSpPr>
        <p:spPr>
          <a:xfrm>
            <a:off x="142273" y="236334"/>
            <a:ext cx="1386205" cy="2616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8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张伯伦｜简历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10"/>
          <p:cNvSpPr/>
          <p:nvPr/>
        </p:nvSpPr>
        <p:spPr>
          <a:xfrm>
            <a:off x="2653136" y="788145"/>
            <a:ext cx="2285364" cy="62858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6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4130" indent="2540" algn="l" rtl="0" eaLnBrk="0">
              <a:lnSpc>
                <a:spcPct val="104000"/>
              </a:lnSpc>
            </a:pP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200" kern="0" spc="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2022</a:t>
            </a:r>
            <a:r>
              <a:rPr sz="1200" kern="0" spc="-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</a:t>
            </a:r>
            <a:r>
              <a:rPr sz="12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participate</a:t>
            </a:r>
            <a:r>
              <a:rPr sz="1200" kern="0" spc="-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200" kern="0" spc="-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Beijing</a:t>
            </a:r>
            <a:r>
              <a:rPr sz="1200" kern="0" spc="-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municipal</a:t>
            </a:r>
            <a:r>
              <a:rPr sz="1200" kern="0" spc="-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feder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ation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 trade uni</a:t>
            </a:r>
            <a:r>
              <a:rPr sz="1200" kern="0" spc="1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on</a:t>
            </a:r>
            <a:r>
              <a:rPr sz="1200" kern="0" spc="-3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 and the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central</a:t>
            </a:r>
            <a:r>
              <a:rPr sz="1200" kern="0" spc="-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academy</a:t>
            </a:r>
            <a:r>
              <a:rPr sz="12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200" kern="0" spc="-1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fine</a:t>
            </a:r>
            <a:r>
              <a:rPr sz="1200" kern="0" spc="-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ts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model</a:t>
            </a:r>
            <a:r>
              <a:rPr sz="12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theme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creation</a:t>
            </a:r>
            <a:r>
              <a:rPr sz="12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activity,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oil</a:t>
            </a:r>
            <a:r>
              <a:rPr sz="1200" kern="0" spc="-1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painting</a:t>
            </a:r>
            <a:r>
              <a:rPr sz="1200" kern="0" spc="-1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Luo</a:t>
            </a:r>
            <a:r>
              <a:rPr sz="1200" kern="0" spc="-1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Lei</a:t>
            </a:r>
            <a:r>
              <a:rPr sz="1200" kern="0" spc="-1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captain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ancestral temple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Beijing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labor people's</a:t>
            </a: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palace</a:t>
            </a: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</a:t>
            </a:r>
            <a:r>
              <a:rPr sz="1200" kern="0" spc="-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art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museum</a:t>
            </a:r>
            <a:r>
              <a:rPr sz="1200" kern="0" spc="-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and</a:t>
            </a:r>
            <a:r>
              <a:rPr sz="1200" kern="0" spc="-2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library.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2225" indent="3810" algn="l" rtl="0" eaLnBrk="0">
              <a:lnSpc>
                <a:spcPct val="103000"/>
              </a:lnSpc>
              <a:spcBef>
                <a:spcPts val="1465"/>
              </a:spcBef>
            </a:pPr>
            <a:r>
              <a:rPr sz="1200" kern="0" spc="1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Shenzhen conventi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on</a:t>
            </a:r>
            <a:r>
              <a:rPr sz="1200" kern="0" spc="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and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exhibition center i</a:t>
            </a:r>
            <a:r>
              <a:rPr sz="1200" kern="0" spc="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 2023,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many landscape</a:t>
            </a:r>
            <a:r>
              <a:rPr sz="1200" kern="0" spc="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paint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ing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sketch works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for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teachers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and students "eyes</a:t>
            </a:r>
            <a:r>
              <a:rPr sz="1200" kern="0" spc="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200" kern="0" spc="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Yu landsca</a:t>
            </a:r>
            <a:r>
              <a:rPr sz="1200" kern="0" spc="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pe oil painting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exhibition</a:t>
            </a: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6035" indent="-4445" algn="l" rtl="0" eaLnBrk="0">
              <a:lnSpc>
                <a:spcPct val="113000"/>
              </a:lnSpc>
              <a:spcBef>
                <a:spcPts val="1380"/>
              </a:spcBef>
            </a:pPr>
            <a:r>
              <a:rPr sz="1200" kern="0" spc="1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Won the "2023</a:t>
            </a:r>
            <a:r>
              <a:rPr sz="1200" kern="0" spc="1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"National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Scholarship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5000"/>
              </a:lnSpc>
            </a:pPr>
            <a:endParaRPr sz="1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14605" algn="l" rtl="0" eaLnBrk="0">
              <a:lnSpc>
                <a:spcPct val="104000"/>
              </a:lnSpc>
              <a:spcBef>
                <a:spcPts val="5"/>
              </a:spcBef>
            </a:pPr>
            <a:r>
              <a:rPr sz="1200" kern="0" spc="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 Shanghai federat</a:t>
            </a:r>
            <a:r>
              <a:rPr sz="1200" kern="0" spc="1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ion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trade unions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 2024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participate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200" kern="0" spc="-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 "struggle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with</a:t>
            </a:r>
            <a:r>
              <a:rPr sz="12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you</a:t>
            </a:r>
            <a:r>
              <a:rPr sz="12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is</a:t>
            </a:r>
            <a:r>
              <a:rPr sz="1200" kern="0" spc="-2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200" kern="0" spc="-1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most</a:t>
            </a:r>
            <a:r>
              <a:rPr sz="1200" kern="0" spc="-2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beautif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ul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salute you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best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wo</a:t>
            </a:r>
            <a:r>
              <a:rPr sz="1200" kern="0" spc="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rkers"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theme</a:t>
            </a:r>
            <a:r>
              <a:rPr sz="1200" kern="0" spc="-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exhibition</a:t>
            </a:r>
            <a:r>
              <a:rPr sz="1200" kern="0" spc="-1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200" kern="0" spc="-2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fine</a:t>
            </a:r>
            <a:r>
              <a:rPr sz="1200" kern="0" spc="-1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arts,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200" kern="0" spc="-2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work</a:t>
            </a:r>
            <a:r>
              <a:rPr sz="12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200" kern="0" spc="-3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2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people's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guard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Xu</a:t>
            </a:r>
            <a:r>
              <a:rPr sz="12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Dong</a:t>
            </a:r>
            <a:r>
              <a:rPr sz="12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",</a:t>
            </a:r>
            <a:r>
              <a:rPr sz="1200" kern="0" spc="-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"t</a:t>
            </a:r>
            <a:r>
              <a:rPr sz="1200" kern="0" spc="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he</a:t>
            </a:r>
            <a:r>
              <a:rPr sz="12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engineer</a:t>
            </a:r>
            <a:r>
              <a:rPr sz="1200" kern="0" spc="-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Xu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Jun,</a:t>
            </a:r>
            <a:r>
              <a:rPr sz="1200" kern="0" spc="-1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portrait</a:t>
            </a:r>
            <a:r>
              <a:rPr sz="1200" kern="0" spc="-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Zhang</a:t>
            </a:r>
            <a:r>
              <a:rPr sz="1200" kern="0" spc="-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Ch</a:t>
            </a:r>
            <a:r>
              <a:rPr sz="1200" kern="0" spc="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ang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sensitive model</a:t>
            </a:r>
            <a:r>
              <a:rPr sz="1200" kern="0" spc="-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worker"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</a:t>
            </a:r>
            <a:r>
              <a:rPr sz="1200" kern="0" spc="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n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Shanghai labor palace of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exhibition</a:t>
            </a:r>
            <a:r>
              <a:rPr sz="1200" kern="0" spc="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12" name="picture 1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134698" y="792009"/>
            <a:ext cx="5268492" cy="2649651"/>
          </a:xfrm>
          <a:prstGeom prst="rect">
            <a:avLst/>
          </a:prstGeom>
        </p:spPr>
      </p:pic>
      <p:sp>
        <p:nvSpPr>
          <p:cNvPr id="114" name="textbox 114"/>
          <p:cNvSpPr/>
          <p:nvPr/>
        </p:nvSpPr>
        <p:spPr>
          <a:xfrm>
            <a:off x="262177" y="781135"/>
            <a:ext cx="2371089" cy="41287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5000"/>
              </a:lnSpc>
            </a:pP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2022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07000"/>
              </a:lnSpc>
              <a:spcBef>
                <a:spcPts val="135"/>
              </a:spcBef>
            </a:pP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参加北京市总工会和中央美术学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院联合开展的劳模主题创作活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动，油画作品《罗磊机长》在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北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京市劳动人民文化宫太庙艺术馆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展出并馆藏。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5000"/>
              </a:lnSpc>
              <a:spcBef>
                <a:spcPts val="370"/>
              </a:spcBef>
            </a:pP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3335" algn="l" rtl="0" eaLnBrk="0">
              <a:lnSpc>
                <a:spcPct val="105000"/>
              </a:lnSpc>
              <a:spcBef>
                <a:spcPts val="205"/>
              </a:spcBef>
            </a:pP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深圳市会展中心，多幅风景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油画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写生作品参加“目之所至</a:t>
            </a:r>
            <a:r>
              <a:rPr sz="1200" kern="0" spc="1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—贺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羽师生风景油画展”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5000"/>
              </a:lnSpc>
              <a:spcBef>
                <a:spcPts val="360"/>
              </a:spcBef>
            </a:pP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获得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"2023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年度</a:t>
            </a:r>
            <a:r>
              <a:rPr sz="12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</a:t>
            </a:r>
            <a:r>
              <a:rPr sz="1200" kern="0" spc="-1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国家奖学金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5000"/>
              </a:lnSpc>
              <a:spcBef>
                <a:spcPts val="370"/>
              </a:spcBef>
            </a:pP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107000"/>
              </a:lnSpc>
              <a:spcBef>
                <a:spcPts val="145"/>
              </a:spcBef>
            </a:pP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参加在上海总工会举办的“奋斗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有你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最美是你-</a:t>
            </a:r>
            <a:r>
              <a:rPr sz="1200" kern="0" spc="-3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致敬最美劳动者”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主题美术展览，作品《人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民卫士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许冬》、《工程师徐珺》、《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张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畅敏劳模肖像》在上海市劳动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化宫展出。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16" name="rect 116"/>
          <p:cNvSpPr/>
          <p:nvPr/>
        </p:nvSpPr>
        <p:spPr>
          <a:xfrm>
            <a:off x="5134698" y="7326007"/>
            <a:ext cx="5557303" cy="233997"/>
          </a:xfrm>
          <a:prstGeom prst="rect">
            <a:avLst/>
          </a:prstGeom>
          <a:solidFill>
            <a:srgbClr val="DBDA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18" name="textbox 118"/>
          <p:cNvSpPr/>
          <p:nvPr/>
        </p:nvSpPr>
        <p:spPr>
          <a:xfrm>
            <a:off x="282615" y="233936"/>
            <a:ext cx="932814" cy="2565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4000"/>
              </a:lnSpc>
            </a:pPr>
            <a:r>
              <a:rPr sz="18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参展经历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 120"/>
          <p:cNvSpPr/>
          <p:nvPr/>
        </p:nvSpPr>
        <p:spPr>
          <a:xfrm>
            <a:off x="0" y="12"/>
            <a:ext cx="10692003" cy="7559992"/>
          </a:xfrm>
          <a:prstGeom prst="rect">
            <a:avLst/>
          </a:prstGeom>
          <a:solidFill>
            <a:srgbClr val="E2E4E4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122" name="picture 12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269074" y="878205"/>
            <a:ext cx="9198433" cy="3107784"/>
          </a:xfrm>
          <a:prstGeom prst="rect">
            <a:avLst/>
          </a:prstGeom>
        </p:spPr>
      </p:pic>
      <p:sp>
        <p:nvSpPr>
          <p:cNvPr id="124" name="textbox 124"/>
          <p:cNvSpPr/>
          <p:nvPr/>
        </p:nvSpPr>
        <p:spPr>
          <a:xfrm>
            <a:off x="3772634" y="5603206"/>
            <a:ext cx="3872229" cy="984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72000"/>
              </a:lnSpc>
            </a:pP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4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2540" algn="l" rtl="0" eaLnBrk="0">
              <a:lnSpc>
                <a:spcPct val="106000"/>
              </a:lnSpc>
            </a:pPr>
            <a:r>
              <a:rPr sz="1200" kern="0" spc="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Papers from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&lt; check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what letters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for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Turkish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sultan</a:t>
            </a:r>
            <a:r>
              <a:rPr sz="1200" kern="0" spc="-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pol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 &gt; see</a:t>
            </a:r>
            <a:r>
              <a:rPr sz="1200" kern="0" spc="-8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repin</a:t>
            </a:r>
            <a:r>
              <a:rPr sz="12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character</a:t>
            </a:r>
            <a:r>
              <a:rPr sz="1200" kern="0" spc="-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image</a:t>
            </a:r>
            <a:r>
              <a:rPr sz="1200" kern="0" spc="-1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to</a:t>
            </a:r>
            <a:r>
              <a:rPr sz="1200" kern="0" spc="-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create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"publishe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d</a:t>
            </a:r>
            <a:r>
              <a:rPr sz="1200" kern="0" spc="-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in</a:t>
            </a:r>
            <a:r>
              <a:rPr sz="1200" kern="0" spc="-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200" kern="0" spc="-1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journal of</a:t>
            </a:r>
            <a:r>
              <a:rPr sz="1200" kern="0" spc="-17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 September</a:t>
            </a:r>
            <a:r>
              <a:rPr sz="1200" kern="0" spc="-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issue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of</a:t>
            </a:r>
            <a:r>
              <a:rPr sz="1200" kern="0" spc="-3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the</a:t>
            </a:r>
            <a:r>
              <a:rPr sz="1200" kern="0" spc="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</a:t>
            </a:r>
            <a:r>
              <a:rPr sz="12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grand</a:t>
            </a:r>
            <a:r>
              <a:rPr sz="1200" kern="0" spc="-2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view</a:t>
            </a:r>
            <a:r>
              <a:rPr sz="1200" kern="0" spc="-2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".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6" name="textbox 126"/>
          <p:cNvSpPr/>
          <p:nvPr/>
        </p:nvSpPr>
        <p:spPr>
          <a:xfrm>
            <a:off x="289024" y="5603985"/>
            <a:ext cx="2999739" cy="78168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5240" algn="l" rtl="0" eaLnBrk="0">
              <a:lnSpc>
                <a:spcPct val="85000"/>
              </a:lnSpc>
            </a:pP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indent="635" algn="l" rtl="0" eaLnBrk="0">
              <a:lnSpc>
                <a:spcPct val="106000"/>
              </a:lnSpc>
              <a:spcBef>
                <a:spcPts val="155"/>
              </a:spcBef>
            </a:pP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论文《从</a:t>
            </a:r>
            <a:r>
              <a:rPr sz="1200" kern="0" spc="-19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&lt;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查波罗什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人复信土耳其苏丹</a:t>
            </a:r>
            <a:r>
              <a:rPr sz="1200" kern="0" spc="-2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&gt;</a:t>
            </a:r>
            <a:r>
              <a:rPr sz="1200" kern="0" spc="-24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看</a:t>
            </a:r>
            <a:r>
              <a:rPr sz="1200" kern="0" spc="-2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列宾人物形象的再创造</a:t>
            </a:r>
            <a:r>
              <a:rPr sz="1200" kern="0" spc="-3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》发表于期刊《大观》</a:t>
            </a:r>
            <a:r>
              <a:rPr sz="1200" kern="0" spc="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200" kern="0" spc="-26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sz="1200" kern="0" spc="-25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10" dirty="0">
                <a:solidFill>
                  <a:srgbClr val="231F2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月刊。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28" name="textbox 128"/>
          <p:cNvSpPr/>
          <p:nvPr/>
        </p:nvSpPr>
        <p:spPr>
          <a:xfrm>
            <a:off x="292757" y="5140106"/>
            <a:ext cx="931544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论文发表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0" name="textbox 130"/>
          <p:cNvSpPr/>
          <p:nvPr/>
        </p:nvSpPr>
        <p:spPr>
          <a:xfrm>
            <a:off x="282615" y="233478"/>
            <a:ext cx="932814" cy="257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参展证书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10691999" cy="7560005"/>
          </a:xfrm>
          <a:prstGeom prst="rect">
            <a:avLst/>
          </a:prstGeom>
        </p:spPr>
      </p:pic>
      <p:sp>
        <p:nvSpPr>
          <p:cNvPr id="134" name="textbox 134"/>
          <p:cNvSpPr/>
          <p:nvPr/>
        </p:nvSpPr>
        <p:spPr>
          <a:xfrm>
            <a:off x="3908362" y="155936"/>
            <a:ext cx="928369" cy="25780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kern="0" spc="-3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素描习作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36" name="path 136"/>
          <p:cNvSpPr/>
          <p:nvPr/>
        </p:nvSpPr>
        <p:spPr>
          <a:xfrm>
            <a:off x="3832654" y="400132"/>
            <a:ext cx="6350" cy="6966001"/>
          </a:xfrm>
          <a:custGeom>
            <a:avLst/>
            <a:gdLst/>
            <a:ahLst/>
            <a:cxnLst/>
            <a:rect l="0" t="0" r="0" b="0"/>
            <a:pathLst>
              <a:path w="10" h="10970">
                <a:moveTo>
                  <a:pt x="5" y="0"/>
                </a:moveTo>
                <a:lnTo>
                  <a:pt x="5" y="10970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38" name="path 138"/>
          <p:cNvSpPr/>
          <p:nvPr/>
        </p:nvSpPr>
        <p:spPr>
          <a:xfrm>
            <a:off x="4025697" y="3805680"/>
            <a:ext cx="6665823" cy="6350"/>
          </a:xfrm>
          <a:custGeom>
            <a:avLst/>
            <a:gdLst/>
            <a:ahLst/>
            <a:cxnLst/>
            <a:rect l="0" t="0" r="0" b="0"/>
            <a:pathLst>
              <a:path w="10497" h="10">
                <a:moveTo>
                  <a:pt x="10497" y="5"/>
                </a:moveTo>
                <a:lnTo>
                  <a:pt x="0" y="5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40" name="textbox 140"/>
          <p:cNvSpPr/>
          <p:nvPr/>
        </p:nvSpPr>
        <p:spPr>
          <a:xfrm>
            <a:off x="214044" y="177881"/>
            <a:ext cx="261620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1800" kern="0" spc="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02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44000" y="162005"/>
            <a:ext cx="5764471" cy="4440435"/>
          </a:xfrm>
          <a:prstGeom prst="rect">
            <a:avLst/>
          </a:prstGeom>
        </p:spPr>
      </p:pic>
      <p:pic>
        <p:nvPicPr>
          <p:cNvPr id="144" name="picture 1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926848" y="4601032"/>
            <a:ext cx="3503701" cy="2726055"/>
          </a:xfrm>
          <a:prstGeom prst="rect">
            <a:avLst/>
          </a:prstGeom>
        </p:spPr>
      </p:pic>
      <p:sp>
        <p:nvSpPr>
          <p:cNvPr id="146" name="textbox 146"/>
          <p:cNvSpPr/>
          <p:nvPr/>
        </p:nvSpPr>
        <p:spPr>
          <a:xfrm>
            <a:off x="9499748" y="163463"/>
            <a:ext cx="844550" cy="11029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99000"/>
              </a:lnSpc>
            </a:pPr>
            <a:r>
              <a:rPr sz="8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《夜》</a:t>
            </a:r>
            <a:endParaRPr sz="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80010" algn="l" rtl="0" eaLnBrk="0">
              <a:lnSpc>
                <a:spcPct val="84000"/>
              </a:lnSpc>
              <a:spcBef>
                <a:spcPts val="305"/>
              </a:spcBef>
            </a:pPr>
            <a:r>
              <a:rPr sz="1000" kern="0" spc="-5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5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石膏写生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68580" indent="5080" algn="l" rtl="0" eaLnBrk="0">
              <a:lnSpc>
                <a:spcPct val="98000"/>
              </a:lnSpc>
              <a:spcBef>
                <a:spcPts val="1325"/>
              </a:spcBef>
            </a:pP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119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90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纸本素描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picture 14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37099" y="1629003"/>
            <a:ext cx="5262384" cy="3907370"/>
          </a:xfrm>
          <a:prstGeom prst="rect">
            <a:avLst/>
          </a:prstGeom>
        </p:spPr>
      </p:pic>
      <p:pic>
        <p:nvPicPr>
          <p:cNvPr id="150" name="picture 1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4678" y="1636251"/>
            <a:ext cx="5140291" cy="3892867"/>
          </a:xfrm>
          <a:prstGeom prst="rect">
            <a:avLst/>
          </a:prstGeom>
        </p:spPr>
      </p:pic>
      <p:sp>
        <p:nvSpPr>
          <p:cNvPr id="152" name="textbox 152"/>
          <p:cNvSpPr/>
          <p:nvPr/>
        </p:nvSpPr>
        <p:spPr>
          <a:xfrm>
            <a:off x="51026" y="7197703"/>
            <a:ext cx="10539094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《昼》-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石膏写生                                                                    119 ×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90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               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纸本素描                         2022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618001" y="792005"/>
            <a:ext cx="3438864" cy="4373974"/>
          </a:xfrm>
          <a:prstGeom prst="rect">
            <a:avLst/>
          </a:prstGeom>
        </p:spPr>
      </p:pic>
      <p:pic>
        <p:nvPicPr>
          <p:cNvPr id="156" name="picture 1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128002" y="792009"/>
            <a:ext cx="3421414" cy="4375683"/>
          </a:xfrm>
          <a:prstGeom prst="rect">
            <a:avLst/>
          </a:prstGeom>
        </p:spPr>
      </p:pic>
      <p:pic>
        <p:nvPicPr>
          <p:cNvPr id="158" name="picture 15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164820" y="792010"/>
            <a:ext cx="3381171" cy="4361192"/>
          </a:xfrm>
          <a:prstGeom prst="rect">
            <a:avLst/>
          </a:prstGeom>
        </p:spPr>
      </p:pic>
      <p:sp>
        <p:nvSpPr>
          <p:cNvPr id="160" name="textbox 160"/>
          <p:cNvSpPr/>
          <p:nvPr/>
        </p:nvSpPr>
        <p:spPr>
          <a:xfrm>
            <a:off x="7120507" y="5492672"/>
            <a:ext cx="828675" cy="1812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52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37.5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纸本素描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2022</a:t>
            </a:r>
            <a:r>
              <a:rPr sz="1000" kern="0" spc="-18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9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2" name="textbox 162"/>
          <p:cNvSpPr/>
          <p:nvPr/>
        </p:nvSpPr>
        <p:spPr>
          <a:xfrm>
            <a:off x="157323" y="5492672"/>
            <a:ext cx="828675" cy="1812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52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37.5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纸本素描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2021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4" name="textbox 164"/>
          <p:cNvSpPr/>
          <p:nvPr/>
        </p:nvSpPr>
        <p:spPr>
          <a:xfrm>
            <a:off x="3610506" y="5492672"/>
            <a:ext cx="828675" cy="18122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52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37.5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纸本炭笔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66" name="textbox 166"/>
          <p:cNvSpPr/>
          <p:nvPr/>
        </p:nvSpPr>
        <p:spPr>
          <a:xfrm>
            <a:off x="155164" y="178719"/>
            <a:ext cx="7618094" cy="1568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6000"/>
              </a:lnSpc>
            </a:pP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《母亲的肖像》                                          《女头像》                                                《女头像》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6153989" y="720005"/>
            <a:ext cx="4223002" cy="5582648"/>
          </a:xfrm>
          <a:prstGeom prst="rect">
            <a:avLst/>
          </a:prstGeom>
        </p:spPr>
      </p:pic>
      <p:pic>
        <p:nvPicPr>
          <p:cNvPr id="168" name="picture 16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247999" y="720013"/>
            <a:ext cx="4410396" cy="5585352"/>
          </a:xfrm>
          <a:prstGeom prst="rect">
            <a:avLst/>
          </a:prstGeom>
        </p:spPr>
      </p:pic>
      <p:sp>
        <p:nvSpPr>
          <p:cNvPr id="172" name="rect 172"/>
          <p:cNvSpPr/>
          <p:nvPr/>
        </p:nvSpPr>
        <p:spPr>
          <a:xfrm>
            <a:off x="0" y="7326007"/>
            <a:ext cx="6101994" cy="233997"/>
          </a:xfrm>
          <a:prstGeom prst="rect">
            <a:avLst/>
          </a:prstGeom>
          <a:solidFill>
            <a:srgbClr val="DBDA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74" name="textbox 174"/>
          <p:cNvSpPr/>
          <p:nvPr/>
        </p:nvSpPr>
        <p:spPr>
          <a:xfrm>
            <a:off x="1238347" y="178719"/>
            <a:ext cx="5829300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6000"/>
              </a:lnSpc>
            </a:pP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《摘耳环的女人》                                     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《刘磊的肖像》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6" name="textbox 176"/>
          <p:cNvSpPr/>
          <p:nvPr/>
        </p:nvSpPr>
        <p:spPr>
          <a:xfrm>
            <a:off x="6146496" y="6429331"/>
            <a:ext cx="828675" cy="78930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</a:pP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52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37.5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纸本素描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0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78" name="textbox 178"/>
          <p:cNvSpPr/>
          <p:nvPr/>
        </p:nvSpPr>
        <p:spPr>
          <a:xfrm>
            <a:off x="1239109" y="6429331"/>
            <a:ext cx="789305" cy="798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970" indent="-1270" algn="l" rtl="0" eaLnBrk="0">
              <a:lnSpc>
                <a:spcPct val="91000"/>
              </a:lnSpc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37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纸本素描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2022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8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862628" y="621005"/>
            <a:ext cx="4487362" cy="5752949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511999" y="639013"/>
            <a:ext cx="3842923" cy="5740336"/>
          </a:xfrm>
          <a:prstGeom prst="rect">
            <a:avLst/>
          </a:prstGeom>
        </p:spPr>
      </p:pic>
      <p:sp>
        <p:nvSpPr>
          <p:cNvPr id="184" name="rect 184"/>
          <p:cNvSpPr/>
          <p:nvPr/>
        </p:nvSpPr>
        <p:spPr>
          <a:xfrm>
            <a:off x="0" y="7318806"/>
            <a:ext cx="10692003" cy="241198"/>
          </a:xfrm>
          <a:prstGeom prst="rect">
            <a:avLst/>
          </a:prstGeom>
          <a:solidFill>
            <a:srgbClr val="C8C1BD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86" name="textbox 186"/>
          <p:cNvSpPr/>
          <p:nvPr/>
        </p:nvSpPr>
        <p:spPr>
          <a:xfrm>
            <a:off x="1504125" y="6455673"/>
            <a:ext cx="5260340" cy="3022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72000"/>
              </a:lnSpc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74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52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74</a:t>
            </a:r>
            <a:r>
              <a:rPr sz="1000" kern="0" spc="-5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52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2700" algn="l" rtl="0" eaLnBrk="0">
              <a:lnSpc>
                <a:spcPct val="86000"/>
              </a:lnSpc>
              <a:spcBef>
                <a:spcPts val="285"/>
              </a:spcBef>
            </a:pP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炭笔、纸本素描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铅笔、纸本素描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1505522" y="7050103"/>
            <a:ext cx="506793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                     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2023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1502347" y="295719"/>
            <a:ext cx="4878070" cy="146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8000"/>
              </a:lnSpc>
            </a:pPr>
            <a:r>
              <a:rPr sz="9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《男人体》</a:t>
            </a:r>
            <a:r>
              <a:rPr sz="9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</a:t>
            </a:r>
            <a:r>
              <a:rPr sz="9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《御姐》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2"/>
            <a:ext cx="10692003" cy="7559992"/>
          </a:xfrm>
          <a:prstGeom prst="rect">
            <a:avLst/>
          </a:prstGeom>
        </p:spPr>
      </p:pic>
      <p:sp>
        <p:nvSpPr>
          <p:cNvPr id="194" name="path 194"/>
          <p:cNvSpPr/>
          <p:nvPr/>
        </p:nvSpPr>
        <p:spPr>
          <a:xfrm>
            <a:off x="3675177" y="3641830"/>
            <a:ext cx="6665823" cy="3486179"/>
          </a:xfrm>
          <a:custGeom>
            <a:avLst/>
            <a:gdLst/>
            <a:ahLst/>
            <a:cxnLst/>
            <a:rect l="0" t="0" r="0" b="0"/>
            <a:pathLst>
              <a:path w="10497" h="5490">
                <a:moveTo>
                  <a:pt x="5248" y="13"/>
                </a:moveTo>
                <a:lnTo>
                  <a:pt x="5248" y="5490"/>
                </a:lnTo>
                <a:moveTo>
                  <a:pt x="10497" y="5"/>
                </a:moveTo>
                <a:lnTo>
                  <a:pt x="0" y="5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196" name="textbox 196"/>
          <p:cNvSpPr/>
          <p:nvPr/>
        </p:nvSpPr>
        <p:spPr>
          <a:xfrm>
            <a:off x="3896390" y="155936"/>
            <a:ext cx="930910" cy="2590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油画写生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8" name="path 198"/>
          <p:cNvSpPr/>
          <p:nvPr/>
        </p:nvSpPr>
        <p:spPr>
          <a:xfrm>
            <a:off x="3663000" y="162007"/>
            <a:ext cx="6350" cy="6966001"/>
          </a:xfrm>
          <a:custGeom>
            <a:avLst/>
            <a:gdLst/>
            <a:ahLst/>
            <a:cxnLst/>
            <a:rect l="0" t="0" r="0" b="0"/>
            <a:pathLst>
              <a:path w="10" h="10970">
                <a:moveTo>
                  <a:pt x="5" y="0"/>
                </a:moveTo>
                <a:lnTo>
                  <a:pt x="5" y="10970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00" name="textbox 200"/>
          <p:cNvSpPr/>
          <p:nvPr/>
        </p:nvSpPr>
        <p:spPr>
          <a:xfrm>
            <a:off x="214044" y="177881"/>
            <a:ext cx="261620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1800" kern="0" spc="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03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picture 2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08372" y="2121027"/>
            <a:ext cx="5229449" cy="3706355"/>
          </a:xfrm>
          <a:prstGeom prst="rect">
            <a:avLst/>
          </a:prstGeom>
        </p:spPr>
      </p:pic>
      <p:pic>
        <p:nvPicPr>
          <p:cNvPr id="204" name="picture 2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48742" y="2117018"/>
            <a:ext cx="5090580" cy="3714376"/>
          </a:xfrm>
          <a:prstGeom prst="rect">
            <a:avLst/>
          </a:prstGeom>
        </p:spPr>
      </p:pic>
      <p:sp>
        <p:nvSpPr>
          <p:cNvPr id="206" name="textbox 206"/>
          <p:cNvSpPr/>
          <p:nvPr/>
        </p:nvSpPr>
        <p:spPr>
          <a:xfrm>
            <a:off x="98719" y="197169"/>
            <a:ext cx="6376034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5000"/>
              </a:lnSpc>
            </a:pP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《恰西风景》             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                     《远眺库尔德宁》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101894" y="7215253"/>
            <a:ext cx="605790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          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                  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0" name="textbox 210"/>
          <p:cNvSpPr/>
          <p:nvPr/>
        </p:nvSpPr>
        <p:spPr>
          <a:xfrm>
            <a:off x="5439851" y="1325672"/>
            <a:ext cx="718819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12" name="textbox 212"/>
          <p:cNvSpPr/>
          <p:nvPr/>
        </p:nvSpPr>
        <p:spPr>
          <a:xfrm>
            <a:off x="99481" y="1325672"/>
            <a:ext cx="718819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picture 2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1375" y="2092107"/>
            <a:ext cx="5223428" cy="3916806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5408993" y="2094319"/>
            <a:ext cx="5201678" cy="3915104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81723" y="196787"/>
            <a:ext cx="6226175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5000"/>
              </a:lnSpc>
            </a:pP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《远眺司马台长城》                                                                     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《远望古北口》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84898" y="7215253"/>
            <a:ext cx="603504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2022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                    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       2022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2" name="textbox 222"/>
          <p:cNvSpPr/>
          <p:nvPr/>
        </p:nvSpPr>
        <p:spPr>
          <a:xfrm>
            <a:off x="82739" y="1325672"/>
            <a:ext cx="718184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indent="1270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24" name="textbox 224"/>
          <p:cNvSpPr/>
          <p:nvPr/>
        </p:nvSpPr>
        <p:spPr>
          <a:xfrm>
            <a:off x="5400363" y="1325672"/>
            <a:ext cx="718184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indent="1270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1999" y="350525"/>
            <a:ext cx="9242606" cy="6858960"/>
          </a:xfrm>
          <a:prstGeom prst="rect">
            <a:avLst/>
          </a:prstGeom>
        </p:spPr>
      </p:pic>
      <p:sp>
        <p:nvSpPr>
          <p:cNvPr id="228" name="textbox 228"/>
          <p:cNvSpPr/>
          <p:nvPr/>
        </p:nvSpPr>
        <p:spPr>
          <a:xfrm>
            <a:off x="9404346" y="6010719"/>
            <a:ext cx="1035685" cy="117538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91000"/>
              </a:lnSpc>
            </a:pPr>
            <a:r>
              <a:rPr sz="9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《黄河边的情侣》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12395" algn="l" rtl="0" eaLnBrk="0">
              <a:lnSpc>
                <a:spcPts val="770"/>
              </a:lnSpc>
              <a:spcBef>
                <a:spcPts val="140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112395" algn="l" rtl="0" eaLnBrk="0">
              <a:lnSpc>
                <a:spcPts val="1315"/>
              </a:lnSpc>
            </a:pP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143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2022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rect 230"/>
          <p:cNvSpPr/>
          <p:nvPr/>
        </p:nvSpPr>
        <p:spPr>
          <a:xfrm>
            <a:off x="0" y="12"/>
            <a:ext cx="10692003" cy="7559992"/>
          </a:xfrm>
          <a:prstGeom prst="rect">
            <a:avLst/>
          </a:prstGeom>
          <a:solidFill>
            <a:srgbClr val="DBDADA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32" name="picture 2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3411305" y="2133005"/>
            <a:ext cx="7152371" cy="5310345"/>
          </a:xfrm>
          <a:prstGeom prst="rect">
            <a:avLst/>
          </a:prstGeom>
        </p:spPr>
      </p:pic>
      <p:pic>
        <p:nvPicPr>
          <p:cNvPr id="234" name="picture 2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08000" y="2133015"/>
            <a:ext cx="3207621" cy="2402420"/>
          </a:xfrm>
          <a:prstGeom prst="rect">
            <a:avLst/>
          </a:prstGeom>
        </p:spPr>
      </p:pic>
      <p:sp>
        <p:nvSpPr>
          <p:cNvPr id="236" name="textbox 236"/>
          <p:cNvSpPr/>
          <p:nvPr/>
        </p:nvSpPr>
        <p:spPr>
          <a:xfrm>
            <a:off x="35347" y="303702"/>
            <a:ext cx="704723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</a:pP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《远眺宝塔山》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《雾中的宝塔山》                               2023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8" name="textbox 238"/>
          <p:cNvSpPr/>
          <p:nvPr/>
        </p:nvSpPr>
        <p:spPr>
          <a:xfrm>
            <a:off x="3402415" y="1694672"/>
            <a:ext cx="718819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0" name="textbox 240"/>
          <p:cNvSpPr/>
          <p:nvPr/>
        </p:nvSpPr>
        <p:spPr>
          <a:xfrm>
            <a:off x="99109" y="1694672"/>
            <a:ext cx="718184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45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42" name="textbox 242"/>
          <p:cNvSpPr/>
          <p:nvPr/>
        </p:nvSpPr>
        <p:spPr>
          <a:xfrm>
            <a:off x="101522" y="4749702"/>
            <a:ext cx="71755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picture 2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2"/>
            <a:ext cx="10691999" cy="7559992"/>
          </a:xfrm>
          <a:prstGeom prst="rect">
            <a:avLst/>
          </a:prstGeom>
        </p:spPr>
      </p:pic>
      <p:sp>
        <p:nvSpPr>
          <p:cNvPr id="246" name="path 246"/>
          <p:cNvSpPr/>
          <p:nvPr/>
        </p:nvSpPr>
        <p:spPr>
          <a:xfrm>
            <a:off x="3675177" y="3641830"/>
            <a:ext cx="6665823" cy="3486179"/>
          </a:xfrm>
          <a:custGeom>
            <a:avLst/>
            <a:gdLst/>
            <a:ahLst/>
            <a:cxnLst/>
            <a:rect l="0" t="0" r="0" b="0"/>
            <a:pathLst>
              <a:path w="10497" h="5490">
                <a:moveTo>
                  <a:pt x="5248" y="13"/>
                </a:moveTo>
                <a:lnTo>
                  <a:pt x="5248" y="5490"/>
                </a:lnTo>
                <a:moveTo>
                  <a:pt x="10497" y="5"/>
                </a:moveTo>
                <a:lnTo>
                  <a:pt x="0" y="5"/>
                </a:lnTo>
                <a:moveTo>
                  <a:pt x="10497" y="2751"/>
                </a:moveTo>
                <a:lnTo>
                  <a:pt x="5244" y="2751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48" name="textbox 248"/>
          <p:cNvSpPr/>
          <p:nvPr/>
        </p:nvSpPr>
        <p:spPr>
          <a:xfrm>
            <a:off x="3926337" y="155250"/>
            <a:ext cx="901064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kern="0" spc="-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肖像写生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50" name="path 250"/>
          <p:cNvSpPr/>
          <p:nvPr/>
        </p:nvSpPr>
        <p:spPr>
          <a:xfrm>
            <a:off x="3663000" y="162007"/>
            <a:ext cx="6350" cy="6966001"/>
          </a:xfrm>
          <a:custGeom>
            <a:avLst/>
            <a:gdLst/>
            <a:ahLst/>
            <a:cxnLst/>
            <a:rect l="0" t="0" r="0" b="0"/>
            <a:pathLst>
              <a:path w="10" h="10970">
                <a:moveTo>
                  <a:pt x="5" y="0"/>
                </a:moveTo>
                <a:lnTo>
                  <a:pt x="5" y="10970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52" name="textbox 252"/>
          <p:cNvSpPr/>
          <p:nvPr/>
        </p:nvSpPr>
        <p:spPr>
          <a:xfrm>
            <a:off x="214044" y="177881"/>
            <a:ext cx="261620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1800" kern="0" spc="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04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picture 2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688760" y="668735"/>
            <a:ext cx="4733351" cy="5913268"/>
          </a:xfrm>
          <a:prstGeom prst="rect">
            <a:avLst/>
          </a:prstGeom>
        </p:spPr>
      </p:pic>
      <p:pic>
        <p:nvPicPr>
          <p:cNvPr id="256" name="picture 25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193400" y="666005"/>
            <a:ext cx="4114154" cy="5910474"/>
          </a:xfrm>
          <a:prstGeom prst="rect">
            <a:avLst/>
          </a:prstGeom>
        </p:spPr>
      </p:pic>
      <p:sp>
        <p:nvSpPr>
          <p:cNvPr id="258" name="textbox 258"/>
          <p:cNvSpPr/>
          <p:nvPr/>
        </p:nvSpPr>
        <p:spPr>
          <a:xfrm>
            <a:off x="1138747" y="197042"/>
            <a:ext cx="554482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5000"/>
              </a:lnSpc>
            </a:pP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《工程师徐珺》                                           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《人民卫士许冬》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0" name="textbox 260"/>
          <p:cNvSpPr/>
          <p:nvPr/>
        </p:nvSpPr>
        <p:spPr>
          <a:xfrm>
            <a:off x="5703122" y="6698673"/>
            <a:ext cx="730250" cy="7264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24765" indent="1905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85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63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7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  <a:spcBef>
                <a:spcPts val="0"/>
              </a:spcBef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62" name="textbox 262"/>
          <p:cNvSpPr/>
          <p:nvPr/>
        </p:nvSpPr>
        <p:spPr>
          <a:xfrm>
            <a:off x="1184764" y="6698673"/>
            <a:ext cx="719455" cy="6985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indent="635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59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5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5000"/>
              </a:lnSpc>
            </a:pP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2024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7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picture 2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526337" y="466187"/>
            <a:ext cx="4768162" cy="6338850"/>
          </a:xfrm>
          <a:prstGeom prst="rect">
            <a:avLst/>
          </a:prstGeom>
        </p:spPr>
      </p:pic>
      <p:pic>
        <p:nvPicPr>
          <p:cNvPr id="266" name="picture 26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75537" y="466187"/>
            <a:ext cx="4679858" cy="6347058"/>
          </a:xfrm>
          <a:prstGeom prst="rect">
            <a:avLst/>
          </a:prstGeom>
        </p:spPr>
      </p:pic>
      <p:sp>
        <p:nvSpPr>
          <p:cNvPr id="268" name="textbox 268"/>
          <p:cNvSpPr/>
          <p:nvPr/>
        </p:nvSpPr>
        <p:spPr>
          <a:xfrm>
            <a:off x="438885" y="196534"/>
            <a:ext cx="5832475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6000"/>
              </a:lnSpc>
            </a:pPr>
            <a:r>
              <a:rPr sz="1000" kern="0" spc="-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《小镜子》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</a:t>
            </a:r>
            <a:r>
              <a:rPr sz="1000" kern="0" spc="-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《机长罗磊》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0" name="textbox 270"/>
          <p:cNvSpPr/>
          <p:nvPr/>
        </p:nvSpPr>
        <p:spPr>
          <a:xfrm>
            <a:off x="469060" y="7305702"/>
            <a:ext cx="576834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            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            2022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2" name="textbox 272"/>
          <p:cNvSpPr/>
          <p:nvPr/>
        </p:nvSpPr>
        <p:spPr>
          <a:xfrm>
            <a:off x="466901" y="6914672"/>
            <a:ext cx="718184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indent="1905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80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74" name="textbox 274"/>
          <p:cNvSpPr/>
          <p:nvPr/>
        </p:nvSpPr>
        <p:spPr>
          <a:xfrm>
            <a:off x="5517701" y="6914672"/>
            <a:ext cx="718184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indent="1905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80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rect 276"/>
          <p:cNvSpPr/>
          <p:nvPr/>
        </p:nvSpPr>
        <p:spPr>
          <a:xfrm>
            <a:off x="0" y="0"/>
            <a:ext cx="10692003" cy="7560005"/>
          </a:xfrm>
          <a:prstGeom prst="rect">
            <a:avLst/>
          </a:prstGeom>
          <a:solidFill>
            <a:srgbClr val="535557">
              <a:alpha val="51764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pic>
        <p:nvPicPr>
          <p:cNvPr id="278" name="picture 2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12"/>
            <a:ext cx="10692003" cy="7559992"/>
          </a:xfrm>
          <a:prstGeom prst="rect">
            <a:avLst/>
          </a:prstGeom>
        </p:spPr>
      </p:pic>
      <p:sp>
        <p:nvSpPr>
          <p:cNvPr id="280" name="path 280"/>
          <p:cNvSpPr/>
          <p:nvPr/>
        </p:nvSpPr>
        <p:spPr>
          <a:xfrm>
            <a:off x="3675177" y="3641830"/>
            <a:ext cx="6665823" cy="3486179"/>
          </a:xfrm>
          <a:custGeom>
            <a:avLst/>
            <a:gdLst/>
            <a:ahLst/>
            <a:cxnLst/>
            <a:rect l="0" t="0" r="0" b="0"/>
            <a:pathLst>
              <a:path w="10497" h="5490">
                <a:moveTo>
                  <a:pt x="5248" y="13"/>
                </a:moveTo>
                <a:lnTo>
                  <a:pt x="5248" y="5490"/>
                </a:lnTo>
                <a:moveTo>
                  <a:pt x="10497" y="5"/>
                </a:moveTo>
                <a:lnTo>
                  <a:pt x="0" y="5"/>
                </a:lnTo>
                <a:moveTo>
                  <a:pt x="10497" y="1866"/>
                </a:moveTo>
                <a:lnTo>
                  <a:pt x="5250" y="1866"/>
                </a:lnTo>
                <a:moveTo>
                  <a:pt x="10497" y="3907"/>
                </a:moveTo>
                <a:lnTo>
                  <a:pt x="5250" y="3907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2" name="textbox 282"/>
          <p:cNvSpPr/>
          <p:nvPr/>
        </p:nvSpPr>
        <p:spPr>
          <a:xfrm>
            <a:off x="3895476" y="155707"/>
            <a:ext cx="932180" cy="2584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800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个人创作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84" name="path 284"/>
          <p:cNvSpPr/>
          <p:nvPr/>
        </p:nvSpPr>
        <p:spPr>
          <a:xfrm>
            <a:off x="3663000" y="162007"/>
            <a:ext cx="6350" cy="6966001"/>
          </a:xfrm>
          <a:custGeom>
            <a:avLst/>
            <a:gdLst/>
            <a:ahLst/>
            <a:cxnLst/>
            <a:rect l="0" t="0" r="0" b="0"/>
            <a:pathLst>
              <a:path w="10" h="10970">
                <a:moveTo>
                  <a:pt x="5" y="0"/>
                </a:moveTo>
                <a:lnTo>
                  <a:pt x="5" y="10970"/>
                </a:lnTo>
              </a:path>
            </a:pathLst>
          </a:custGeom>
          <a:noFill/>
          <a:ln w="6350" cap="flat">
            <a:solidFill>
              <a:srgbClr val="FFFFFF"/>
            </a:solidFill>
            <a:prstDash val="solid"/>
            <a:miter lim="40000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286" name="textbox 286"/>
          <p:cNvSpPr/>
          <p:nvPr/>
        </p:nvSpPr>
        <p:spPr>
          <a:xfrm>
            <a:off x="214044" y="177881"/>
            <a:ext cx="261620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72000"/>
              </a:lnSpc>
            </a:pPr>
            <a:r>
              <a:rPr sz="1800" kern="0" spc="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05</a:t>
            </a:r>
            <a:endParaRPr sz="18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5353663" y="1944005"/>
            <a:ext cx="5257325" cy="3549620"/>
          </a:xfrm>
          <a:prstGeom prst="rect">
            <a:avLst/>
          </a:prstGeom>
        </p:spPr>
      </p:pic>
      <p:pic>
        <p:nvPicPr>
          <p:cNvPr id="290" name="picture 29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96118" y="1962005"/>
            <a:ext cx="5191127" cy="3543810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154506" y="1505672"/>
            <a:ext cx="5937250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indent="5080" algn="l" rtl="0" eaLnBrk="0">
              <a:lnSpc>
                <a:spcPct val="91000"/>
              </a:lnSpc>
            </a:pP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190</a:t>
            </a:r>
            <a:r>
              <a:rPr sz="1000" kern="0" spc="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1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130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                                                                     </a:t>
            </a: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40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×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60</a:t>
            </a:r>
            <a:r>
              <a:rPr sz="1000" kern="0" spc="-19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纸本素描、铅笔                                                                    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4" name="textbox 294"/>
          <p:cNvSpPr/>
          <p:nvPr/>
        </p:nvSpPr>
        <p:spPr>
          <a:xfrm>
            <a:off x="80347" y="241590"/>
            <a:ext cx="6715759" cy="15621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《哈萨克族新娘》-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素描稿（终稿）                                  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《哈萨克族新娘》-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色彩稿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96" name="textbox 296"/>
          <p:cNvSpPr/>
          <p:nvPr/>
        </p:nvSpPr>
        <p:spPr>
          <a:xfrm>
            <a:off x="89641" y="7206702"/>
            <a:ext cx="605790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2023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11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                          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      2023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1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12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picture 29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5"/>
            <a:ext cx="10691999" cy="7216828"/>
          </a:xfrm>
          <a:prstGeom prst="rect">
            <a:avLst/>
          </a:prstGeom>
        </p:spPr>
      </p:pic>
      <p:sp>
        <p:nvSpPr>
          <p:cNvPr id="300" name="textbox 300"/>
          <p:cNvSpPr/>
          <p:nvPr/>
        </p:nvSpPr>
        <p:spPr>
          <a:xfrm>
            <a:off x="98347" y="7296702"/>
            <a:ext cx="10210800" cy="15557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5000"/>
              </a:lnSpc>
            </a:pPr>
            <a:r>
              <a:rPr sz="1000" kern="0" spc="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《哈萨克族新娘》          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    207×140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            布面油画                                2024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4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162001" y="171005"/>
            <a:ext cx="10358272" cy="4750650"/>
          </a:xfrm>
          <a:prstGeom prst="rect">
            <a:avLst/>
          </a:prstGeom>
        </p:spPr>
      </p:pic>
      <p:sp>
        <p:nvSpPr>
          <p:cNvPr id="304" name="textbox 304"/>
          <p:cNvSpPr/>
          <p:nvPr/>
        </p:nvSpPr>
        <p:spPr>
          <a:xfrm>
            <a:off x="8251305" y="5073703"/>
            <a:ext cx="2282189" cy="3162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展览时间：2024</a:t>
            </a:r>
            <a:r>
              <a:rPr sz="1000" kern="0" spc="-2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年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r>
              <a:rPr sz="1000" kern="0" spc="-17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 日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5</a:t>
            </a:r>
            <a:r>
              <a:rPr sz="1000" kern="0" spc="-2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月</a:t>
            </a:r>
            <a:r>
              <a:rPr sz="1000" kern="0" spc="-16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-3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15</a:t>
            </a:r>
            <a:r>
              <a:rPr sz="1000" kern="0" spc="-4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日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r" rtl="0" eaLnBrk="0">
              <a:lnSpc>
                <a:spcPct val="86000"/>
              </a:lnSpc>
              <a:spcBef>
                <a:spcPts val="225"/>
              </a:spcBef>
            </a:pP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展览地点：中央美术学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院美术馆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6" name="textbox 306"/>
          <p:cNvSpPr/>
          <p:nvPr/>
        </p:nvSpPr>
        <p:spPr>
          <a:xfrm>
            <a:off x="5256363" y="5087673"/>
            <a:ext cx="792480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661" rIns="0" bIns="0"/>
          <a:lstStyle/>
          <a:p>
            <a:pPr marL="12700" indent="1905" algn="l" rtl="0" eaLnBrk="0">
              <a:lnSpc>
                <a:spcPct val="91000"/>
              </a:lnSpc>
              <a:spcBef>
                <a:spcPts val="5"/>
              </a:spcBef>
            </a:pPr>
            <a:r>
              <a:rPr sz="1000" kern="0" spc="1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207×140</a:t>
            </a:r>
            <a:r>
              <a:rPr sz="1000" kern="0" spc="-20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000" kern="0" spc="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cm</a:t>
            </a:r>
            <a:r>
              <a:rPr sz="1000" kern="0" spc="-1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布面油画</a:t>
            </a:r>
            <a:endParaRPr sz="10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08" name="textbox 308"/>
          <p:cNvSpPr/>
          <p:nvPr/>
        </p:nvSpPr>
        <p:spPr>
          <a:xfrm>
            <a:off x="98347" y="5074592"/>
            <a:ext cx="1035685" cy="1460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6200" algn="l" rtl="0" eaLnBrk="0">
              <a:lnSpc>
                <a:spcPct val="88000"/>
              </a:lnSpc>
            </a:pPr>
            <a:r>
              <a:rPr sz="900" kern="0" spc="-20" dirty="0">
                <a:solidFill>
                  <a:srgbClr val="292928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《哈萨克族新娘》</a:t>
            </a:r>
            <a:endParaRPr sz="9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rect 310"/>
          <p:cNvSpPr/>
          <p:nvPr/>
        </p:nvSpPr>
        <p:spPr>
          <a:xfrm>
            <a:off x="0" y="12"/>
            <a:ext cx="10692003" cy="7559992"/>
          </a:xfrm>
          <a:prstGeom prst="rect">
            <a:avLst/>
          </a:prstGeom>
          <a:solidFill>
            <a:srgbClr val="292927">
              <a:alpha val="100000"/>
            </a:srgbClr>
          </a:solidFill>
          <a:ln w="0"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endParaRPr lang="zh-CN" altLang="en-US"/>
          </a:p>
        </p:txBody>
      </p:sp>
      <p:sp>
        <p:nvSpPr>
          <p:cNvPr id="312" name="textbox 312"/>
          <p:cNvSpPr/>
          <p:nvPr/>
        </p:nvSpPr>
        <p:spPr>
          <a:xfrm>
            <a:off x="399615" y="314354"/>
            <a:ext cx="1925954" cy="42354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5000"/>
              </a:lnSpc>
            </a:pPr>
            <a:r>
              <a:rPr sz="1200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张伯伦</a:t>
            </a:r>
            <a:r>
              <a:rPr sz="1200" kern="0" spc="-2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-</a:t>
            </a:r>
            <a:r>
              <a:rPr sz="1200" kern="0" spc="-2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-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作品集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2000"/>
              </a:lnSpc>
              <a:spcBef>
                <a:spcPts val="5"/>
              </a:spcBef>
            </a:pPr>
            <a:r>
              <a:rPr sz="1200" kern="0" spc="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Portfolio</a:t>
            </a:r>
            <a:r>
              <a:rPr sz="1200" kern="0" spc="-2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4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b</a:t>
            </a:r>
            <a:r>
              <a:rPr sz="1200" kern="0" spc="3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y Chamberlain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14" name="textbox 314"/>
          <p:cNvSpPr/>
          <p:nvPr/>
        </p:nvSpPr>
        <p:spPr>
          <a:xfrm>
            <a:off x="395653" y="6742021"/>
            <a:ext cx="1536700" cy="4203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4605" algn="l" rtl="0" eaLnBrk="0">
              <a:lnSpc>
                <a:spcPct val="85000"/>
              </a:lnSpc>
            </a:pPr>
            <a:r>
              <a:rPr sz="1200" kern="0" spc="-2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感谢观看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l" rtl="0" eaLnBrk="0">
              <a:lnSpc>
                <a:spcPct val="119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1000"/>
              </a:lnSpc>
              <a:spcBef>
                <a:spcPts val="5"/>
              </a:spcBef>
            </a:pPr>
            <a:r>
              <a:rPr sz="1200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Thanks</a:t>
            </a:r>
            <a:r>
              <a:rPr sz="1200" kern="0" spc="-25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for</a:t>
            </a:r>
            <a:r>
              <a:rPr sz="1200" kern="0" spc="-29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kern="0" spc="60" dirty="0">
                <a:solidFill>
                  <a:srgbClr val="FFFFFF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watching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4544</Words>
  <Application>WPS 演示</Application>
  <PresentationFormat/>
  <Paragraphs>468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Arial</vt:lpstr>
      <vt:lpstr>宋体</vt:lpstr>
      <vt:lpstr>Wingdings</vt:lpstr>
      <vt:lpstr>Arial</vt:lpstr>
      <vt:lpstr>Times New Roman</vt:lpstr>
      <vt:lpstr>微软雅黑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一个元</cp:lastModifiedBy>
  <cp:revision>3</cp:revision>
  <dcterms:created xsi:type="dcterms:W3CDTF">2026-07-22T06:37:00Z</dcterms:created>
  <dcterms:modified xsi:type="dcterms:W3CDTF">2026-08-04T02:05:08Z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2026-07-22T22:32:50Z</vt:filetime>
  </property>
  <property fmtid="{D5CDD505-2E9C-101B-9397-08002B2CF9AE}" pid="4" name="KSOProductBuildVer">
    <vt:lpwstr>2052-12.1.0.28043</vt:lpwstr>
  </property>
  <property fmtid="{D5CDD505-2E9C-101B-9397-08002B2CF9AE}" pid="5" name="ICV">
    <vt:lpwstr>AC7657E96CD14CCF9C2E88402E178700_13</vt:lpwstr>
  </property>
</Properties>
</file>